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6" r:id="rId3"/>
    <p:sldId id="381" r:id="rId4"/>
    <p:sldId id="380" r:id="rId5"/>
    <p:sldId id="382" r:id="rId6"/>
    <p:sldId id="383" r:id="rId7"/>
    <p:sldId id="384" r:id="rId8"/>
    <p:sldId id="385" r:id="rId9"/>
    <p:sldId id="387" r:id="rId10"/>
    <p:sldId id="386" r:id="rId11"/>
    <p:sldId id="388" r:id="rId12"/>
    <p:sldId id="389" r:id="rId13"/>
    <p:sldId id="391" r:id="rId14"/>
    <p:sldId id="390" r:id="rId15"/>
    <p:sldId id="392" r:id="rId16"/>
    <p:sldId id="393" r:id="rId17"/>
    <p:sldId id="394" r:id="rId18"/>
    <p:sldId id="330" r:id="rId19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IHF Staff, Shelby Mull" initials="ISSM" lastIdx="5" clrIdx="0">
    <p:extLst>
      <p:ext uri="{19B8F6BF-5375-455C-9EA6-DF929625EA0E}">
        <p15:presenceInfo xmlns:p15="http://schemas.microsoft.com/office/powerpoint/2012/main" xmlns="" userId="S::shelby.mull@iihf.onmicrosoft.com::1d323748-c217-46a2-9062-2f77331afa11" providerId="AD"/>
      </p:ext>
    </p:extLst>
  </p:cmAuthor>
  <p:cmAuthor id="2" name="IIHF Officiating, Joel Hansson" initials="IH" lastIdx="7" clrIdx="1">
    <p:extLst>
      <p:ext uri="{19B8F6BF-5375-455C-9EA6-DF929625EA0E}">
        <p15:presenceInfo xmlns:p15="http://schemas.microsoft.com/office/powerpoint/2012/main" xmlns="" userId="S::joel.hansson@iihf-officiating.com::4f8881c7-f214-46dd-8587-795dd243d0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26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88" autoAdjust="0"/>
    <p:restoredTop sz="94690" autoAdjust="0"/>
  </p:normalViewPr>
  <p:slideViewPr>
    <p:cSldViewPr snapToGrid="0" snapToObjects="1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196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usz Bucki" userId="73b77d17-f86d-4e5d-abe3-edce474fac8e" providerId="ADAL" clId="{590A47F0-7549-467F-BA63-1C512E2E539E}"/>
    <pc:docChg chg="modSld">
      <pc:chgData name="Mateusz Bucki" userId="73b77d17-f86d-4e5d-abe3-edce474fac8e" providerId="ADAL" clId="{590A47F0-7549-467F-BA63-1C512E2E539E}" dt="2024-09-06T12:56:33.014" v="151" actId="20577"/>
      <pc:docMkLst>
        <pc:docMk/>
      </pc:docMkLst>
      <pc:sldChg chg="modSp mod">
        <pc:chgData name="Mateusz Bucki" userId="73b77d17-f86d-4e5d-abe3-edce474fac8e" providerId="ADAL" clId="{590A47F0-7549-467F-BA63-1C512E2E539E}" dt="2024-09-06T12:32:34.489" v="22" actId="790"/>
        <pc:sldMkLst>
          <pc:docMk/>
          <pc:sldMk cId="0" sldId="361"/>
        </pc:sldMkLst>
        <pc:spChg chg="mod">
          <ac:chgData name="Mateusz Bucki" userId="73b77d17-f86d-4e5d-abe3-edce474fac8e" providerId="ADAL" clId="{590A47F0-7549-467F-BA63-1C512E2E539E}" dt="2024-09-06T12:32:34.489" v="22" actId="790"/>
          <ac:spMkLst>
            <pc:docMk/>
            <pc:sldMk cId="0" sldId="361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33:11.009" v="23" actId="20577"/>
        <pc:sldMkLst>
          <pc:docMk/>
          <pc:sldMk cId="0" sldId="362"/>
        </pc:sldMkLst>
        <pc:spChg chg="mod">
          <ac:chgData name="Mateusz Bucki" userId="73b77d17-f86d-4e5d-abe3-edce474fac8e" providerId="ADAL" clId="{590A47F0-7549-467F-BA63-1C512E2E539E}" dt="2024-09-06T12:33:11.009" v="23" actId="20577"/>
          <ac:spMkLst>
            <pc:docMk/>
            <pc:sldMk cId="0" sldId="362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37:21.965" v="27" actId="20577"/>
        <pc:sldMkLst>
          <pc:docMk/>
          <pc:sldMk cId="0" sldId="368"/>
        </pc:sldMkLst>
        <pc:spChg chg="mod">
          <ac:chgData name="Mateusz Bucki" userId="73b77d17-f86d-4e5d-abe3-edce474fac8e" providerId="ADAL" clId="{590A47F0-7549-467F-BA63-1C512E2E539E}" dt="2024-09-06T12:37:21.965" v="27" actId="20577"/>
          <ac:spMkLst>
            <pc:docMk/>
            <pc:sldMk cId="0" sldId="368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41:06.379" v="39" actId="20577"/>
        <pc:sldMkLst>
          <pc:docMk/>
          <pc:sldMk cId="0" sldId="373"/>
        </pc:sldMkLst>
        <pc:spChg chg="mod">
          <ac:chgData name="Mateusz Bucki" userId="73b77d17-f86d-4e5d-abe3-edce474fac8e" providerId="ADAL" clId="{590A47F0-7549-467F-BA63-1C512E2E539E}" dt="2024-09-06T12:41:06.379" v="39" actId="20577"/>
          <ac:spMkLst>
            <pc:docMk/>
            <pc:sldMk cId="0" sldId="373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41:21.109" v="42" actId="20577"/>
        <pc:sldMkLst>
          <pc:docMk/>
          <pc:sldMk cId="0" sldId="374"/>
        </pc:sldMkLst>
        <pc:spChg chg="mod">
          <ac:chgData name="Mateusz Bucki" userId="73b77d17-f86d-4e5d-abe3-edce474fac8e" providerId="ADAL" clId="{590A47F0-7549-467F-BA63-1C512E2E539E}" dt="2024-09-06T12:41:21.109" v="42" actId="20577"/>
          <ac:spMkLst>
            <pc:docMk/>
            <pc:sldMk cId="0" sldId="374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46:31.109" v="68" actId="400"/>
        <pc:sldMkLst>
          <pc:docMk/>
          <pc:sldMk cId="0" sldId="375"/>
        </pc:sldMkLst>
        <pc:spChg chg="mod">
          <ac:chgData name="Mateusz Bucki" userId="73b77d17-f86d-4e5d-abe3-edce474fac8e" providerId="ADAL" clId="{590A47F0-7549-467F-BA63-1C512E2E539E}" dt="2024-09-06T12:46:31.109" v="68" actId="400"/>
          <ac:spMkLst>
            <pc:docMk/>
            <pc:sldMk cId="0" sldId="375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49:58.391" v="76" actId="20577"/>
        <pc:sldMkLst>
          <pc:docMk/>
          <pc:sldMk cId="0" sldId="377"/>
        </pc:sldMkLst>
        <pc:spChg chg="mod">
          <ac:chgData name="Mateusz Bucki" userId="73b77d17-f86d-4e5d-abe3-edce474fac8e" providerId="ADAL" clId="{590A47F0-7549-467F-BA63-1C512E2E539E}" dt="2024-09-06T12:49:58.391" v="76" actId="20577"/>
          <ac:spMkLst>
            <pc:docMk/>
            <pc:sldMk cId="0" sldId="377"/>
            <ac:spMk id="10" creationId="{00000000-0000-0000-0000-000000000000}"/>
          </ac:spMkLst>
        </pc:spChg>
      </pc:sldChg>
      <pc:sldChg chg="modSp mod">
        <pc:chgData name="Mateusz Bucki" userId="73b77d17-f86d-4e5d-abe3-edce474fac8e" providerId="ADAL" clId="{590A47F0-7549-467F-BA63-1C512E2E539E}" dt="2024-09-06T12:56:33.014" v="151" actId="20577"/>
        <pc:sldMkLst>
          <pc:docMk/>
          <pc:sldMk cId="0" sldId="378"/>
        </pc:sldMkLst>
        <pc:spChg chg="mod">
          <ac:chgData name="Mateusz Bucki" userId="73b77d17-f86d-4e5d-abe3-edce474fac8e" providerId="ADAL" clId="{590A47F0-7549-467F-BA63-1C512E2E539E}" dt="2024-09-06T12:56:33.014" v="151" actId="20577"/>
          <ac:spMkLst>
            <pc:docMk/>
            <pc:sldMk cId="0" sldId="378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A3EEF14-563A-B742-BDB4-47BA2E8EC3F3}" type="datetimeFigureOut">
              <a:rPr lang="de-DE" smtClean="0"/>
              <a:pPr/>
              <a:t>13.08.2025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4731F58-D52E-B84E-836A-723F17DE129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0015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3121AAB-767F-C44C-92CE-E814062A2A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0"/>
            <a:ext cx="12180231" cy="68579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987AF24A-3C07-014A-833A-B5A24A5B0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1085A02-53F7-4163-9CD1-EF0853BE08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6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nee, draußen, sitzend, Mann enthält.&#10;&#10;Automatisch generierte Beschreibung">
            <a:extLst>
              <a:ext uri="{FF2B5EF4-FFF2-40B4-BE49-F238E27FC236}">
                <a16:creationId xmlns:a16="http://schemas.microsoft.com/office/drawing/2014/main" xmlns="" id="{F3D87805-65C5-E344-9981-8E5752583B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B2BDCA3-4894-2D4D-B278-5C73433785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1CBBC808-8011-354C-A53D-858A6BF3F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FCF7685-FEA7-EB42-B601-BB0C6F2142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9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Schnee, Skifahren, Mann enthält.&#10;&#10;Automatisch generierte Beschreibung">
            <a:extLst>
              <a:ext uri="{FF2B5EF4-FFF2-40B4-BE49-F238E27FC236}">
                <a16:creationId xmlns:a16="http://schemas.microsoft.com/office/drawing/2014/main" xmlns="" id="{1B334B35-D098-8D46-8D6B-2A5BF1272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4" cy="6861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C12CAA4-EBA8-3D49-A711-4ADC53572B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xmlns="" id="{1C2904E3-F4DC-6A44-8BFD-D1A39CED5E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5F65395-3A17-ED45-BFDA-715406826F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519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ild, draußen, Uhr, Ende enthält.&#10;&#10;Automatisch generierte Beschreibung">
            <a:extLst>
              <a:ext uri="{FF2B5EF4-FFF2-40B4-BE49-F238E27FC236}">
                <a16:creationId xmlns:a16="http://schemas.microsoft.com/office/drawing/2014/main" xmlns="" id="{D3F78A6B-B728-B74A-B176-447ECE227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A4C0FEF-2391-4F46-B0A0-5FCC7006A7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44478088-D9CF-7449-A5F9-FD4786C552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94E0AA7-EDA3-2C46-AA5E-87483D0EC4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0885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hnee, Skifahren, draußen, Steigung enthält.&#10;&#10;Automatisch generierte Beschreibung">
            <a:extLst>
              <a:ext uri="{FF2B5EF4-FFF2-40B4-BE49-F238E27FC236}">
                <a16:creationId xmlns:a16="http://schemas.microsoft.com/office/drawing/2014/main" xmlns="" id="{6F5700A1-60DF-4948-AB4B-DF6E6B880F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A43B3B6-368A-7445-AD51-96045ABAA3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681D7C35-082B-D14D-8BE6-9B9EC6D4FD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24DB47-1969-0E4B-B326-F6DD41DD2D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539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6BF63E8C-716D-5E4F-9FC7-004E4D1D9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91999" cy="68646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D7F015E-FEE3-CE47-8162-04B4DFB2B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B57189A7-8874-6549-85E2-D646CCEF3B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8C414D9-BD29-704A-B2EC-874297611B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70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CD62002-EC6B-F141-8B2D-900805099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-1"/>
            <a:ext cx="12180229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2B7C9F9-1A70-664A-B7FA-5D1AEC3E9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platzhalter 12">
            <a:extLst>
              <a:ext uri="{FF2B5EF4-FFF2-40B4-BE49-F238E27FC236}">
                <a16:creationId xmlns:a16="http://schemas.microsoft.com/office/drawing/2014/main" xmlns="" id="{C523E024-E322-6A4B-AF96-BF91753454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5EB618D-552C-6340-A5EB-F76FEDF41A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18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nee, Spielzeug, sitzend, bedeckt enthält.&#10;&#10;Automatisch generierte Beschreibung">
            <a:extLst>
              <a:ext uri="{FF2B5EF4-FFF2-40B4-BE49-F238E27FC236}">
                <a16:creationId xmlns:a16="http://schemas.microsoft.com/office/drawing/2014/main" xmlns="" id="{68FD25A1-9893-3045-9FE5-2E4C6357A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4" cy="68613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F51925F-85BE-6243-91BB-8CC5D6948A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xmlns="" id="{3149F9BB-D91A-2D4D-A95F-7DF7206348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A23DAAC-86B8-4D41-BC6C-4B55F21C81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98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draußen, Mann, haltend enthält.&#10;&#10;Automatisch generierte Beschreibung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D358955-4CF5-3947-97A1-5D36B4EFE1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1611223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847BF8B-FCC2-7D42-8670-175B3A641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37" b="40815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DF5F6E2-B12A-E248-81A7-2847197ED2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xmlns="" id="{A2B15854-EA22-41F7-9207-C3FA5CAD9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4142314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452" b="4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C6761BE-4CF2-CA4F-B234-54CA40B807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3EFB7A8E-4EF4-427C-AA3F-51CAAAB364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393171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309CE93-877B-F641-9DE7-D18A45979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3" cy="68613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D770B25-753E-C64F-9EBB-743949905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platzhalter 12">
            <a:extLst>
              <a:ext uri="{FF2B5EF4-FFF2-40B4-BE49-F238E27FC236}">
                <a16:creationId xmlns:a16="http://schemas.microsoft.com/office/drawing/2014/main" xmlns="" id="{22E3C466-BCF6-6647-AED6-08B8C1B9FE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4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B0D0F83-FE53-2042-B34E-B0B93FD0F6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169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B7800C3-A978-A44C-98D2-5FCDA76C60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86DDA08F-D1B0-42B4-AA4C-88F4E2C310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56867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610AD82-70E1-6B40-88B5-A193918F4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AF28255B-5BE9-4FAE-A91C-6077C0BF63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3023023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9E58734-314A-ED41-85EB-F80A58E205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E7066644-F5D9-41EE-8C84-F1BD5F1463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330970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46FE2EA-A8C8-F749-BB01-A97A7A57B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06C00454-604A-4D98-996F-F9D54D17B3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2650515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EA7C0C9-E7D5-594E-9CE1-BD4B90F7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7452" b="2500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6A90C4B-D187-A745-B47D-2EB02D65C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F99EF113-6378-403D-940C-79E1ACFFB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305496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E9F7234-57D4-2243-A16B-9D9D50334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43" b="34309"/>
          <a:stretch/>
        </p:blipFill>
        <p:spPr>
          <a:xfrm>
            <a:off x="0" y="-3314"/>
            <a:ext cx="12191998" cy="34323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1DA088F-75FC-9E41-9B21-32B31D397E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4D8FB31E-CB5D-43D3-B70A-78F41B3BA4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1706589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F652619-72E6-F240-A803-965A97A1E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82372132-D646-4EA5-89E2-683EF3E25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178850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CB3779C-100B-1B4B-AC89-EE5235AC7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E30FF044-007E-4EF3-8BF0-3D72D3C33E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1611220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314"/>
            <a:ext cx="12186116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3AE22A6-BD4C-D347-9A96-70C33B98EA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02C76D65-4C02-4B60-8980-9899AD130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2533353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with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CECB38C-B91D-0049-95EB-747A4293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-3314"/>
            <a:ext cx="12192000" cy="3432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51B2736-7C60-A74B-A36C-77AA0E5D5B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124744"/>
            <a:ext cx="9721850" cy="1943894"/>
          </a:xfrm>
          <a:prstGeom prst="rect">
            <a:avLst/>
          </a:prstGeom>
        </p:spPr>
        <p:txBody>
          <a:bodyPr anchor="t"/>
          <a:lstStyle>
            <a:lvl1pPr>
              <a:defRPr sz="6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FA571080-1FFA-4144-BFA1-BCD1949541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3" y="3789364"/>
            <a:ext cx="9721851" cy="2438716"/>
          </a:xfrm>
          <a:prstGeom prst="rect">
            <a:avLst/>
          </a:prstGeom>
        </p:spPr>
        <p:txBody>
          <a:bodyPr anchor="t"/>
          <a:lstStyle>
            <a:lvl1pPr marL="393700" indent="-695325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5838" indent="-300038"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Lorem ipsum dolor sit amet, consectetuer adipiscing elit.</a:t>
            </a:r>
          </a:p>
          <a:p>
            <a:pPr marL="935038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commodo ligula eget dolor. Aenean massa. Cum sociis natoque penatibus et magnis dis parturient montes, nascetur ridiculus mus. </a:t>
            </a:r>
          </a:p>
          <a:p>
            <a:pPr marL="10922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Donec quam felis, ultricies nec, pellentesque eu, pretium quis, sem. Nulla consequat massa quis enim. Donec pede justo, fringilla vel, aliquet nec.</a:t>
            </a:r>
          </a:p>
        </p:txBody>
      </p:sp>
    </p:spTree>
    <p:extLst>
      <p:ext uri="{BB962C8B-B14F-4D97-AF65-F5344CB8AC3E}">
        <p14:creationId xmlns:p14="http://schemas.microsoft.com/office/powerpoint/2010/main" xmlns="" val="35361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07C53C5-0B40-8D48-9020-8AC845BCA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5" cy="68613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5FF18EB-7DBE-F348-8F07-506B772D1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platzhalter 12">
            <a:extLst>
              <a:ext uri="{FF2B5EF4-FFF2-40B4-BE49-F238E27FC236}">
                <a16:creationId xmlns:a16="http://schemas.microsoft.com/office/drawing/2014/main" xmlns="" id="{155DAF8A-9121-FC43-A01E-71B1F1E1B4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2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4ED672A-C9E4-CC4A-AC25-03D97F493C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440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305D780-B025-6347-B025-42938613E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43" b="48475"/>
          <a:stretch/>
        </p:blipFill>
        <p:spPr>
          <a:xfrm>
            <a:off x="0" y="-3313"/>
            <a:ext cx="12191998" cy="24607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00C07E8E-123D-D94C-B39D-862F4988B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ACA2545F-489B-4422-BFD2-DF39255133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53617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6CF14CF-CB67-DA4A-90EB-BF3AA9D2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8C13096D-9EF8-4120-B494-CBD959EE0A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362739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B9B3E29-0024-EC49-9B9B-47772568F7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4D808335-01BF-407E-9457-3DCFE049C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1201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990BD39-E913-524C-9571-B791AED8FF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CBA306CE-6B37-40C6-9D7E-4F0E98CA03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80676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0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395C7E1-BE50-0B49-B646-8811A59CC9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20E1E75A-FB91-4D7D-8C4E-5F80919C89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33279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1C0129B-A3A3-144E-B6DB-C8D4A5503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A4AF8C83-2981-486F-BA5A-4AF99EECB1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4310422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0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FC1203C8-F3D9-8448-B403-82A0B38A7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0F2C0279-80F1-4C69-B516-44A9FC6B6A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74823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4763"/>
            <a:ext cx="12192000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52D8C97-2AEC-D14D-98DA-A72D8D7AD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E73DE95D-D5B4-407C-9D7A-43BFD9D56B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0697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8BED836B-0442-EB41-BDEB-E5B35B47B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AF57232-4B59-0C4C-942B-DD69B09EC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2"/>
            <a:ext cx="9721850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580DE88B-EB8B-4022-AAA8-CDCBB0AAFF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5" y="2783522"/>
            <a:ext cx="9721850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Aenean commodo ligula eget dolor.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157726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Person, draußen, Mann, haltend enthält.&#10;&#10;Automatisch generierte Beschreibung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B179F32-3869-DF4A-97A8-ED75CC77AB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0797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Skifahren, Mann, schwimmend enthält.&#10;&#10;Automatisch generierte Beschreibung">
            <a:extLst>
              <a:ext uri="{FF2B5EF4-FFF2-40B4-BE49-F238E27FC236}">
                <a16:creationId xmlns:a16="http://schemas.microsoft.com/office/drawing/2014/main" xmlns="" id="{7324B93A-0844-FF41-95AF-6094435FB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F9E4D0B-A433-8241-8117-BE6970C7DA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xmlns="" id="{EF9E4E3E-8054-8446-B7DC-769B1B3AF6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8AD3BE7-04F7-C344-B033-A9706E66DF4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885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22FB735-0EFC-A340-AA44-71C0A725AA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C789FDDA-E365-473E-9360-41507E0F80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879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0A7BDB5-31BC-4443-B25D-6890E775F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530" r="24600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1F85AD6-B862-7049-AD9E-B1FA3D44F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E76F4FE9-0ED4-442B-8A0E-03B3A7247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5484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4860924" cy="6857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CCEC5B3-E4D1-D042-8FEC-B585AD4196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3D96F4E6-88EA-4B68-93CF-FCF478779F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69033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53D55A5-5836-B34F-A03E-8484FAEC6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A541CC97-D318-453B-882A-1B36218124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42232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149046C-8C6B-514E-905C-4ED62E4D3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42388A85-8D71-4743-9DDF-8B68293DAD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1779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6663946-DA9D-F94B-B36E-A39EC9558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130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3D449E0-88AB-6943-B4AB-3D7B3F702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 Headline </a:t>
            </a:r>
            <a:r>
              <a:rPr lang="de-DE" dirty="0" err="1"/>
              <a:t>lorem</a:t>
            </a:r>
            <a:endParaRPr lang="de-DE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AE2C2B23-EDB8-4297-9A5B-079B7080B9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69455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34BA3877-01F6-A143-9BF1-DE1B56D61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29" r="29101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DED5357-6B2B-234E-84F3-953AFC2A2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C24C1CEE-E604-4A8E-A4C4-C6E338392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5310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xmlns="" id="{96B2E29D-C657-4D45-ADBD-8726A81321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C234EB24-D5CF-044C-B855-6ED7C455B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7220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B5D8168D-44F4-A840-9F75-CC73530E7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851" r="42279"/>
          <a:stretch/>
        </p:blipFill>
        <p:spPr>
          <a:xfrm>
            <a:off x="0" y="0"/>
            <a:ext cx="4860924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B583B397-8D70-B644-BA4B-6967854A53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E0A982F7-E49D-48AE-861A-B92E3C5B31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6150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193BC9F-FEF8-934E-A0F8-F41138C04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EB857FD8-E638-4C93-97EB-B7BE6C2FF2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0183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raußen, Skifahren, Mann, schwimmend enthält.&#10;&#10;Automatisch generierte Beschreibung">
            <a:extLst>
              <a:ext uri="{FF2B5EF4-FFF2-40B4-BE49-F238E27FC236}">
                <a16:creationId xmlns:a16="http://schemas.microsoft.com/office/drawing/2014/main" xmlns="" id="{C6E41D84-EBDB-744D-A59B-07D1C3296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92000" cy="686462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7E20EABC-2B1D-2740-965D-4D8EEFDE3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0F7403B9-8A58-8D47-8395-F13FDE53AA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705B02A-1A17-534B-B1D2-93EDA71C8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343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4860924" cy="685799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F84F612-FB8A-2E45-B9D8-9FD4C7AA2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AB0BD68D-E226-4087-8C42-E112B36F2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0351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08700" y="1"/>
            <a:ext cx="6083299" cy="6857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B1078D5-4939-DB43-AB9C-2EB24D50AE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883DA21-C7C8-491A-AF89-848004BFDF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49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19B1F3F-5427-C24A-BD5B-73DEF3D71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14" r="44982"/>
          <a:stretch/>
        </p:blipFill>
        <p:spPr>
          <a:xfrm>
            <a:off x="6108701" y="1"/>
            <a:ext cx="6072186" cy="6857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9737FD6-D5C8-CD48-8E18-3BF41AF344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1C6112E7-838B-4A0F-BD4B-FED1B5F36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6850AEB-EF61-4C1E-A5AF-C82E28B572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5748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6D86F5C-331E-A845-8A42-7FEF3952C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21DCC3B-56B8-F64E-9748-53FB30EEC2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620713"/>
            <a:ext cx="4860925" cy="31686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316FA6F2-9825-4E34-A421-4FE0F4E27E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36340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974AA35-C5A3-344F-8398-618D81F16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860925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521DCC3B-56B8-F64E-9748-53FB30EEC2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07189" y="620713"/>
            <a:ext cx="3636962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xmlns="" id="{21F3590A-9588-45C4-BADD-E4E34419DD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4860925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03723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wo Images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EB36E29E-CFE8-9046-8457-F1EBDAB5B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1294717D-EE9C-EC43-BAFE-9F1D5B7C6F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2" y="620713"/>
            <a:ext cx="5309019" cy="280828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400549"/>
            <a:ext cx="5126463" cy="1836738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</a:t>
            </a:r>
            <a:endParaRPr lang="de-DE" dirty="0"/>
          </a:p>
          <a:p>
            <a:pPr lvl="1"/>
            <a:r>
              <a:rPr lang="de-DE" dirty="0" err="1"/>
              <a:t>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789362"/>
            <a:ext cx="5126463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xmlns="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4400549"/>
            <a:ext cx="4248150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cum </a:t>
            </a:r>
            <a:r>
              <a:rPr lang="de-DE" dirty="0" err="1"/>
              <a:t>socis</a:t>
            </a:r>
            <a:endParaRPr lang="de-DE" dirty="0"/>
          </a:p>
          <a:p>
            <a:pPr lvl="0"/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</a:t>
            </a:r>
            <a:endParaRPr lang="de-DE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xmlns="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3789364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26937348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2131CCE-8B13-7C45-ABE2-721F6EA669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4400549"/>
            <a:ext cx="4860925" cy="1836738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anose="020B0604020202020204" pitchFamily="34" charset="0"/>
              <a:buNone/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/>
              <a:t>Lorem ipsum dolor sit amet consec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Tetuer adipiscing elit Aenean commodo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Ligula eget dolor Cum sociis natoque penatibus et magnis dis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3789362"/>
            <a:ext cx="4860925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0"/>
            <a:ext cx="9721851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xmlns="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4400549"/>
            <a:ext cx="4248150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cum </a:t>
            </a:r>
            <a:r>
              <a:rPr lang="de-DE" dirty="0" err="1"/>
              <a:t>socis</a:t>
            </a:r>
            <a:endParaRPr lang="de-DE" dirty="0"/>
          </a:p>
          <a:p>
            <a:pPr lvl="0"/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</a:t>
            </a:r>
            <a:endParaRPr lang="de-DE" dirty="0"/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xmlns="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3789364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</p:spTree>
    <p:extLst>
      <p:ext uri="{BB962C8B-B14F-4D97-AF65-F5344CB8AC3E}">
        <p14:creationId xmlns:p14="http://schemas.microsoft.com/office/powerpoint/2010/main" xmlns="" val="7648271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43D53A9-4141-4649-9D49-05A8ED961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xmlns="" id="{EA7A69B0-B472-7047-B9DA-9C46B77E2B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4400549"/>
            <a:ext cx="9721851" cy="1836738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endParaRPr lang="de-DE" dirty="0"/>
          </a:p>
          <a:p>
            <a:pPr lvl="1"/>
            <a:r>
              <a:rPr lang="de-DE" dirty="0" err="1"/>
              <a:t>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marL="11430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endParaRPr lang="de-DE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  <a:p>
            <a:pPr lvl="0"/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3789362"/>
            <a:ext cx="9714880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0"/>
            <a:ext cx="9721851" cy="3429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59359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Jus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3BE20CA5-663F-D343-B70A-810EA935C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Bildplatzhalter 2">
            <a:extLst>
              <a:ext uri="{FF2B5EF4-FFF2-40B4-BE49-F238E27FC236}">
                <a16:creationId xmlns:a16="http://schemas.microsoft.com/office/drawing/2014/main" xmlns="" id="{DB28D408-C93C-D340-8ABC-DF814466E0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5074" y="620713"/>
            <a:ext cx="9721851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072710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35FCA7B-9992-7942-8F41-9CAA126A7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5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xmlns="" id="{85DD1211-C657-3A48-A72D-0F938F2D2E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8776" y="1231900"/>
            <a:ext cx="4248150" cy="500538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Socis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Puis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</a:t>
            </a:r>
            <a:r>
              <a:rPr lang="de-DE" dirty="0"/>
              <a:t> </a:t>
            </a:r>
            <a:r>
              <a:rPr lang="de-DE" dirty="0" err="1"/>
              <a:t>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</a:t>
            </a:r>
          </a:p>
        </p:txBody>
      </p:sp>
      <p:sp>
        <p:nvSpPr>
          <p:cNvPr id="23" name="Textplatzhalter 12">
            <a:extLst>
              <a:ext uri="{FF2B5EF4-FFF2-40B4-BE49-F238E27FC236}">
                <a16:creationId xmlns:a16="http://schemas.microsoft.com/office/drawing/2014/main" xmlns="" id="{14857FD2-E14B-D94D-B0DB-B61C27C3D1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8775" y="620715"/>
            <a:ext cx="4248151" cy="426020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xmlns="" id="{36EE522A-4FD0-6E4F-A1CE-BCB331368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076" y="1231901"/>
            <a:ext cx="4427785" cy="500538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.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/>
              <a:t>Donec pede justo, fringilla vel, aliquet nec, vulputate eget, arcu. </a:t>
            </a:r>
          </a:p>
        </p:txBody>
      </p:sp>
    </p:spTree>
    <p:extLst>
      <p:ext uri="{BB962C8B-B14F-4D97-AF65-F5344CB8AC3E}">
        <p14:creationId xmlns:p14="http://schemas.microsoft.com/office/powerpoint/2010/main" xmlns="" val="3260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8BB1C329-2164-E949-80F5-6A7A17395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3" cy="68613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B594220-5FF8-E045-9EBC-4CA1F34656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xmlns="" id="{7935A641-536F-9A40-9B71-DDDCD52CB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C6668B8-BD1F-B643-B20B-3DFFEBAE32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124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wo Paragraph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4F7BC53-8D78-A943-81F6-02EDFBFBB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33037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xmlns="" id="{36EE522A-4FD0-6E4F-A1CE-BCB3313681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076" y="1231901"/>
            <a:ext cx="10333037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.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lvl="0"/>
            <a:endParaRPr lang="de-DE" dirty="0"/>
          </a:p>
        </p:txBody>
      </p:sp>
      <p:sp>
        <p:nvSpPr>
          <p:cNvPr id="11" name="Textplatzhalter 12">
            <a:extLst>
              <a:ext uri="{FF2B5EF4-FFF2-40B4-BE49-F238E27FC236}">
                <a16:creationId xmlns:a16="http://schemas.microsoft.com/office/drawing/2014/main" xmlns="" id="{A863F607-A35E-6B49-9D19-3DAFF8651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432493"/>
            <a:ext cx="10333037" cy="426021"/>
          </a:xfrm>
          <a:prstGeom prst="rect">
            <a:avLst/>
          </a:prstGeom>
        </p:spPr>
        <p:txBody>
          <a:bodyPr anchor="t"/>
          <a:lstStyle>
            <a:lvl1pPr>
              <a:defRPr sz="2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FAA54FED-9797-FA42-B5EB-590AF34D6C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8076" y="4043681"/>
            <a:ext cx="10333037" cy="183673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sz="2000" b="0" i="0">
                <a:latin typeface="+mn-lt"/>
              </a:defRPr>
            </a:lvl2pPr>
            <a:lvl3pPr>
              <a:defRPr sz="2000" b="0" i="0">
                <a:latin typeface="+mn-lt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Aenean commodo ligula eget dolor. Aenean massa. Cum sociis natoque penatibus et magnis dis.</a:t>
            </a:r>
          </a:p>
          <a:p>
            <a:pPr lvl="2"/>
            <a:r>
              <a:rPr lang="de-DE" dirty="0"/>
              <a:t>Parturient montes, nascetur ridiculus mus. Donec quam felis, ultricies nec, pellentesque eu. 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6263460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E83FACF-FA4A-4644-B827-0B4299FFB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platzhalter 12">
            <a:extLst>
              <a:ext uri="{FF2B5EF4-FFF2-40B4-BE49-F238E27FC236}">
                <a16:creationId xmlns:a16="http://schemas.microsoft.com/office/drawing/2014/main" xmlns="" id="{E1F52485-D002-FF45-B130-14536BEC87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33039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03CA259D-7A04-E043-8BA7-F62E8F813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76271"/>
            <a:ext cx="10333038" cy="4061016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22511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4D19F96-DE92-B744-80C9-BE2F53FA8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03CA259D-7A04-E043-8BA7-F62E8F813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620713"/>
            <a:ext cx="10333038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2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33958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1234" y="0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526171F-8377-6042-8F11-7105C47A1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xmlns="" id="{B3031C45-8363-5740-B9DE-26BF61162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776" y="620713"/>
            <a:ext cx="4248150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endParaRPr lang="de-DE" dirty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endParaRPr lang="de-DE" dirty="0"/>
          </a:p>
          <a:p>
            <a:pPr lvl="0"/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endParaRPr lang="de-DE" dirty="0"/>
          </a:p>
          <a:p>
            <a:pPr lvl="0"/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sem</a:t>
            </a:r>
            <a:endParaRPr lang="de-DE" dirty="0"/>
          </a:p>
          <a:p>
            <a:pPr lvl="0"/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arcu</a:t>
            </a:r>
            <a:endParaRPr lang="de-DE" dirty="0"/>
          </a:p>
          <a:p>
            <a:pPr lvl="0"/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DF23653-BC3A-4471-ACB9-5C42DFF6B7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970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1234" y="-1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9951689-E251-594E-A425-D90FB8D1C2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442778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/>
              <a:t>Parturient montes, nascetur ridiculus mus. Donec quam felis, </a:t>
            </a:r>
          </a:p>
          <a:p>
            <a:pPr lvl="0"/>
            <a:r>
              <a:rPr lang="de-DE" dirty="0"/>
              <a:t>Ultricies nec, pellentesque eu, pretium quis, sem.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1" name="Textplatzhalter 13">
            <a:extLst>
              <a:ext uri="{FF2B5EF4-FFF2-40B4-BE49-F238E27FC236}">
                <a16:creationId xmlns:a16="http://schemas.microsoft.com/office/drawing/2014/main" xmlns="" id="{B3031C45-8363-5740-B9DE-26BF611628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8776" y="620713"/>
            <a:ext cx="4248150" cy="5616574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1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1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1"/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endParaRPr lang="de-DE" dirty="0"/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endParaRPr lang="de-DE" dirty="0"/>
          </a:p>
          <a:p>
            <a:pPr lvl="0"/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endParaRPr lang="de-DE" dirty="0"/>
          </a:p>
          <a:p>
            <a:pPr lvl="0"/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sem</a:t>
            </a:r>
            <a:endParaRPr lang="de-DE" dirty="0"/>
          </a:p>
          <a:p>
            <a:pPr lvl="0"/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 </a:t>
            </a:r>
          </a:p>
          <a:p>
            <a:pPr lvl="0"/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arcu</a:t>
            </a:r>
            <a:endParaRPr lang="de-DE" dirty="0"/>
          </a:p>
          <a:p>
            <a:pPr lvl="0"/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EFA5A2C-7590-42D2-AA7C-95C1AFA4EA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640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992086"/>
            <a:ext cx="12207234" cy="4865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3F86AF18-20DD-A542-83EF-A0A607784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064D1A0F-06AE-9149-A8E3-25726EBB7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4444" y="2139695"/>
            <a:ext cx="4242481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xmlns="" id="{8728B484-D51B-3342-A06A-ED49BD050A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26066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53B0064F-261C-4CA5-BEEF-B4FB0E4678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500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mage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992086"/>
            <a:ext cx="12186116" cy="48659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606151B-85F7-0246-8300-80C80E8920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2139695"/>
            <a:ext cx="4427785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064D1A0F-06AE-9149-A8E3-25726EBB7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4444" y="2139695"/>
            <a:ext cx="4242481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bg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2" name="Textplatzhalter 12">
            <a:extLst>
              <a:ext uri="{FF2B5EF4-FFF2-40B4-BE49-F238E27FC236}">
                <a16:creationId xmlns:a16="http://schemas.microsoft.com/office/drawing/2014/main" xmlns="" id="{8728B484-D51B-3342-A06A-ED49BD050A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3"/>
            <a:ext cx="10326066" cy="1223961"/>
          </a:xfrm>
          <a:prstGeom prst="rect">
            <a:avLst/>
          </a:prstGeom>
        </p:spPr>
        <p:txBody>
          <a:bodyPr anchor="b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A9E4D95-3805-4AE4-B7A7-9268D4BAE1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080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E2AAD37-A4DF-374F-9359-F713FCBD5F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5" y="2139695"/>
            <a:ext cx="4235296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xmlns="" id="{EF252D80-9DEB-0745-B202-C2C6E8DBC55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3888" y="620713"/>
            <a:ext cx="4860925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311939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"/>
            <a:ext cx="6096000" cy="685799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5F3B5AB-955C-9645-89B6-C56FB2799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4" name="Diagrammplatzhalter 13">
            <a:extLst>
              <a:ext uri="{FF2B5EF4-FFF2-40B4-BE49-F238E27FC236}">
                <a16:creationId xmlns:a16="http://schemas.microsoft.com/office/drawing/2014/main" xmlns="" id="{EF252D80-9DEB-0745-B202-C2C6E8DBC55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3888" y="620713"/>
            <a:ext cx="4860925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xmlns="" id="{E2305140-9C5B-4B39-B302-AB0CEB07B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5" y="2139695"/>
            <a:ext cx="4235296" cy="4097592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</a:p>
          <a:p>
            <a:pPr lvl="0"/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13118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7C45BFA-7B4D-AF4F-A019-6949B940B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6F0058C-CDDC-7549-A6FE-1D507D32C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1" y="620712"/>
            <a:ext cx="4860925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783522"/>
            <a:ext cx="4860926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xmlns="" id="{97DC9287-A930-EE45-8AE3-0F67AA1A2F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05527" y="620713"/>
            <a:ext cx="4851398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7856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Skifahren, Schnee, Hügel enthält.&#10;&#10;Automatisch generierte Beschreibung">
            <a:extLst>
              <a:ext uri="{FF2B5EF4-FFF2-40B4-BE49-F238E27FC236}">
                <a16:creationId xmlns:a16="http://schemas.microsoft.com/office/drawing/2014/main" xmlns="" id="{EFAE1068-C122-A743-9027-D37FE954D0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3313"/>
            <a:ext cx="12186116" cy="68613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01A13DBF-7682-9841-81D3-2BA6612D9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xmlns="" id="{020DBE95-DDFF-1D43-B484-474AAF5E9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0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21FE643-6A05-4E4B-A845-E17A60CDD2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484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Image_and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47C45BFA-7B4D-AF4F-A019-6949B940B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2457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25413D0-15BB-3541-A3F9-60BE0C9D1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301" y="620712"/>
            <a:ext cx="4860925" cy="1656143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5F6F96AE-C095-2447-BF96-13671B3233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783522"/>
            <a:ext cx="4860926" cy="3453765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.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xmlns="" id="{97DC9287-A930-EE45-8AE3-0F67AA1A2FEE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05527" y="620713"/>
            <a:ext cx="4851398" cy="5616574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98632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6A7D3F62-ABCF-4549-B59B-37B6082C3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xmlns="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3888" y="620712"/>
            <a:ext cx="4860924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3127D150-B743-2F40-BCF5-A94B57DAD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4" y="2139695"/>
            <a:ext cx="4248151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56583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EF7C1103-B08F-DF4B-86FF-2A40C533DA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8775" y="620713"/>
            <a:ext cx="4248150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xmlns="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3888" y="620712"/>
            <a:ext cx="4860924" cy="5616573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A52EEF3E-4335-44FD-8A87-40006F64E1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8774" y="2139695"/>
            <a:ext cx="4248151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59711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Excel shee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78BBC1D8-9049-EB4C-B527-09668F422C2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6000" y="0"/>
            <a:ext cx="6096000" cy="6857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C1265B17-7540-C04A-94F7-9577FC329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abellenplatzhalter 2">
            <a:extLst>
              <a:ext uri="{FF2B5EF4-FFF2-40B4-BE49-F238E27FC236}">
                <a16:creationId xmlns:a16="http://schemas.microsoft.com/office/drawing/2014/main" xmlns="" id="{91350A12-63FC-624F-8147-D3408FF36CE4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719888" y="620712"/>
            <a:ext cx="4248151" cy="5616574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9" y="620713"/>
            <a:ext cx="4872038" cy="1223961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3127D150-B743-2F40-BCF5-A94B57DAD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39695"/>
            <a:ext cx="4872039" cy="4097591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</a:defRPr>
            </a:lvl1pPr>
            <a:lvl2pPr>
              <a:defRPr lang="de-DE" sz="20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. 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.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AD92670-E970-4E57-AA90-0FA2A6AF48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0796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SmartArt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hnee, Skifahren, draußen, Steigung enthält.&#10;&#10;Automatisch generierte Beschreibung">
            <a:extLst>
              <a:ext uri="{FF2B5EF4-FFF2-40B4-BE49-F238E27FC236}">
                <a16:creationId xmlns:a16="http://schemas.microsoft.com/office/drawing/2014/main" xmlns="" id="{932241C9-D230-0B40-9A5F-E342C35F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2412"/>
            <a:ext cx="12186116" cy="3490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F48FA0A-2731-D94C-A684-76625878CC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3"/>
            <a:ext cx="9721850" cy="612776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xmlns="" id="{309D2799-FA14-7D4A-A34C-B8305D76098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235075" y="1844675"/>
            <a:ext cx="9721850" cy="294957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0800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SmartArt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932241C9-D230-0B40-9A5F-E342C35FE1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1522412"/>
            <a:ext cx="12192000" cy="34909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309B454-8A51-6F4C-80F7-B777F2C87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5" y="620713"/>
            <a:ext cx="9721850" cy="612776"/>
          </a:xfrm>
          <a:prstGeom prst="rect">
            <a:avLst/>
          </a:prstGeom>
        </p:spPr>
        <p:txBody>
          <a:bodyPr anchor="t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xmlns="" id="{309D2799-FA14-7D4A-A34C-B8305D76098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235075" y="1844675"/>
            <a:ext cx="9721850" cy="294957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083644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9603EEC-10A1-4945-89DD-9C74CBD669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xmlns="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9880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4876AB2-9DB7-654B-BC1B-18C57CA3935C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10524" b="39476"/>
          <a:stretch/>
        </p:blipFill>
        <p:spPr>
          <a:xfrm>
            <a:off x="1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BEEB541-F4A8-3F41-BEF5-7D7CB45FF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xmlns="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138917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BF3B60D9-E13E-5C41-95C6-AE42F3654D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xmlns="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6478018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Video_and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F686C446-F60D-F94F-AF8B-A1F661F761E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86116" cy="34290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15D35053-030D-074B-A742-E17DCC367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2759297" y="1862153"/>
            <a:ext cx="6688640" cy="3762360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20714"/>
            <a:ext cx="10959954" cy="612774"/>
          </a:xfrm>
          <a:prstGeom prst="rect">
            <a:avLst/>
          </a:prstGeom>
        </p:spPr>
        <p:txBody>
          <a:bodyPr anchor="t"/>
          <a:lstStyle>
            <a:lvl1pPr algn="ctr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2" name="Medienplatzhalter 7">
            <a:extLst>
              <a:ext uri="{FF2B5EF4-FFF2-40B4-BE49-F238E27FC236}">
                <a16:creationId xmlns:a16="http://schemas.microsoft.com/office/drawing/2014/main" xmlns="" id="{E7C3C117-A4DD-5C4B-B6E8-B256397A440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2759297" y="1854202"/>
            <a:ext cx="6688640" cy="376236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456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1C65502-9921-BF4B-9013-A43572AC30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6115" cy="6861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CD7E043-0995-3242-BC14-24CADDD0F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313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xmlns="" id="{A00AEC54-611A-8745-B055-339538A404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6BE55181-F2E3-8B43-9682-CB0990FF75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1993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groß, Schnee, Gebäude enthält.&#10;&#10;Automatisch generierte Beschreibung">
            <a:extLst>
              <a:ext uri="{FF2B5EF4-FFF2-40B4-BE49-F238E27FC236}">
                <a16:creationId xmlns:a16="http://schemas.microsoft.com/office/drawing/2014/main" xmlns="" id="{271DD8C0-CCB3-624F-84D5-FC884D6FF31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207234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E9A5C153-953C-A249-96A4-274FD1852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xmlns="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xmlns="" id="{21735FAE-16C4-CC41-8DDA-FABEA661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4210164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12544A7-207B-2B41-9EC5-9B95A65289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xmlns="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A1D22E21-A9A5-433C-942A-6F52627BBA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13285861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35B1CAC-205E-7C41-9195-053E93C08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xmlns="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0B67B5D6-C026-4001-B149-ED37A1CFF0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734841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Video_and_Headline_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303DE15-427D-4D40-ACC2-38D29B9EB1F4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5884" y="0"/>
            <a:ext cx="12192000" cy="34290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44B74552-0D02-9741-916C-1317645B7B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20010EDE-4843-764C-9541-DA27B6664126}"/>
              </a:ext>
            </a:extLst>
          </p:cNvPr>
          <p:cNvSpPr/>
          <p:nvPr userDrawn="1"/>
        </p:nvSpPr>
        <p:spPr>
          <a:xfrm>
            <a:off x="6111234" y="2126149"/>
            <a:ext cx="4875068" cy="2742226"/>
          </a:xfrm>
          <a:prstGeom prst="rect">
            <a:avLst/>
          </a:prstGeom>
          <a:solidFill>
            <a:schemeClr val="lt1"/>
          </a:solidFill>
          <a:ln w="1270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E87E73B4-647A-8747-A684-7F670BDE6F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2057886"/>
            <a:ext cx="4515277" cy="1188234"/>
          </a:xfrm>
          <a:prstGeom prst="rect">
            <a:avLst/>
          </a:prstGeom>
        </p:spPr>
        <p:txBody>
          <a:bodyPr anchor="t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Video Headline</a:t>
            </a:r>
          </a:p>
        </p:txBody>
      </p:sp>
      <p:sp>
        <p:nvSpPr>
          <p:cNvPr id="19" name="Medienplatzhalter 7">
            <a:extLst>
              <a:ext uri="{FF2B5EF4-FFF2-40B4-BE49-F238E27FC236}">
                <a16:creationId xmlns:a16="http://schemas.microsoft.com/office/drawing/2014/main" xmlns="" id="{C797EE45-9622-DE42-953C-197C4FFF7EDC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6106391" y="2126150"/>
            <a:ext cx="4875067" cy="27422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xmlns="" id="{D516A00C-28D1-4974-999E-1F513128B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5074" y="3611880"/>
            <a:ext cx="4515277" cy="2625407"/>
          </a:xfrm>
          <a:prstGeom prst="rect">
            <a:avLst/>
          </a:prstGeom>
        </p:spPr>
        <p:txBody>
          <a:bodyPr anchor="t"/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latin typeface="+mn-lt"/>
                <a:cs typeface="Arial Nova Light" panose="020F0302020204030204" pitchFamily="34" charset="0"/>
              </a:defRPr>
            </a:lvl1pPr>
            <a:lvl2pPr>
              <a:defRPr lang="de-DE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Arial Nova Light" panose="020F0302020204030204" pitchFamily="34" charset="0"/>
              </a:defRPr>
            </a:lvl2pPr>
            <a:lvl3pPr>
              <a:defRPr sz="3000" b="0" i="0">
                <a:latin typeface="Helvetica Light" panose="020B0403020202020204" pitchFamily="34" charset="0"/>
              </a:defRPr>
            </a:lvl3pPr>
            <a:lvl4pPr>
              <a:defRPr sz="3000" b="0" i="0">
                <a:latin typeface="Helvetica Light" panose="020B0403020202020204" pitchFamily="34" charset="0"/>
              </a:defRPr>
            </a:lvl4pPr>
            <a:lvl5pPr>
              <a:defRPr sz="3000" b="0" i="0">
                <a:latin typeface="Helvetica Light" panose="020B0403020202020204" pitchFamily="34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consef</a:t>
            </a:r>
            <a:r>
              <a:rPr lang="de-DE" dirty="0"/>
              <a:t> </a:t>
            </a:r>
            <a:r>
              <a:rPr lang="de-DE" dirty="0" err="1"/>
              <a:t>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modo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</a:t>
            </a:r>
          </a:p>
          <a:p>
            <a:pPr marL="685800" lvl="1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dirty="0"/>
              <a:t>Aenean mass.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mag </a:t>
            </a:r>
            <a:r>
              <a:rPr lang="de-DE" dirty="0" err="1"/>
              <a:t>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5747170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itle or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1663E46-2DA5-3D4A-9C4B-83C2073AA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313"/>
            <a:ext cx="12186115" cy="68613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0C81D52-EE92-424C-B4B0-80FD9AC376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12">
            <a:extLst>
              <a:ext uri="{FF2B5EF4-FFF2-40B4-BE49-F238E27FC236}">
                <a16:creationId xmlns:a16="http://schemas.microsoft.com/office/drawing/2014/main" xmlns="" id="{889D6EAD-869E-5148-B243-A005570657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5074" y="1844675"/>
            <a:ext cx="8533333" cy="3168650"/>
          </a:xfrm>
          <a:prstGeom prst="rect">
            <a:avLst/>
          </a:prstGeom>
        </p:spPr>
        <p:txBody>
          <a:bodyPr anchor="ctr"/>
          <a:lstStyle>
            <a:lvl1pPr>
              <a:defRPr sz="6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Headline</a:t>
            </a:r>
          </a:p>
        </p:txBody>
      </p:sp>
      <p:pic>
        <p:nvPicPr>
          <p:cNvPr id="11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895E8998-F383-FD4D-BE0A-4C641F9D0F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00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D8189B8-D6F4-4175-BE8D-416EE025065B}"/>
              </a:ext>
            </a:extLst>
          </p:cNvPr>
          <p:cNvPicPr>
            <a:picLocks noChangeAspect="1"/>
          </p:cNvPicPr>
          <p:nvPr userDrawn="1"/>
        </p:nvPicPr>
        <p:blipFill>
          <a:blip r:embed="rId85"/>
          <a:stretch>
            <a:fillRect/>
          </a:stretch>
        </p:blipFill>
        <p:spPr>
          <a:xfrm>
            <a:off x="11253889" y="5388162"/>
            <a:ext cx="63047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13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9" r:id="rId3"/>
    <p:sldLayoutId id="2147483663" r:id="rId4"/>
    <p:sldLayoutId id="2147483664" r:id="rId5"/>
    <p:sldLayoutId id="2147483665" r:id="rId6"/>
    <p:sldLayoutId id="2147483667" r:id="rId7"/>
    <p:sldLayoutId id="2147483670" r:id="rId8"/>
    <p:sldLayoutId id="2147483676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66" r:id="rId15"/>
    <p:sldLayoutId id="2147483678" r:id="rId16"/>
    <p:sldLayoutId id="2147483651" r:id="rId17"/>
    <p:sldLayoutId id="2147483679" r:id="rId18"/>
    <p:sldLayoutId id="2147483681" r:id="rId19"/>
    <p:sldLayoutId id="2147483680" r:id="rId20"/>
    <p:sldLayoutId id="2147483682" r:id="rId21"/>
    <p:sldLayoutId id="2147483683" r:id="rId22"/>
    <p:sldLayoutId id="2147483685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61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9" r:id="rId44"/>
    <p:sldLayoutId id="2147483710" r:id="rId45"/>
    <p:sldLayoutId id="2147483711" r:id="rId46"/>
    <p:sldLayoutId id="2147483712" r:id="rId47"/>
    <p:sldLayoutId id="2147483713" r:id="rId48"/>
    <p:sldLayoutId id="2147483714" r:id="rId49"/>
    <p:sldLayoutId id="2147483717" r:id="rId50"/>
    <p:sldLayoutId id="2147483708" r:id="rId51"/>
    <p:sldLayoutId id="2147483715" r:id="rId52"/>
    <p:sldLayoutId id="2147483733" r:id="rId53"/>
    <p:sldLayoutId id="2147483734" r:id="rId54"/>
    <p:sldLayoutId id="2147483653" r:id="rId55"/>
    <p:sldLayoutId id="2147483718" r:id="rId56"/>
    <p:sldLayoutId id="2147483727" r:id="rId57"/>
    <p:sldLayoutId id="2147483739" r:id="rId58"/>
    <p:sldLayoutId id="2147483659" r:id="rId59"/>
    <p:sldLayoutId id="2147483719" r:id="rId60"/>
    <p:sldLayoutId id="2147483720" r:id="rId61"/>
    <p:sldLayoutId id="2147483728" r:id="rId62"/>
    <p:sldLayoutId id="2147483660" r:id="rId63"/>
    <p:sldLayoutId id="2147483721" r:id="rId64"/>
    <p:sldLayoutId id="2147483729" r:id="rId65"/>
    <p:sldLayoutId id="2147483730" r:id="rId66"/>
    <p:sldLayoutId id="2147483654" r:id="rId67"/>
    <p:sldLayoutId id="2147483722" r:id="rId68"/>
    <p:sldLayoutId id="2147483658" r:id="rId69"/>
    <p:sldLayoutId id="2147483723" r:id="rId70"/>
    <p:sldLayoutId id="2147483655" r:id="rId71"/>
    <p:sldLayoutId id="2147483735" r:id="rId72"/>
    <p:sldLayoutId id="2147483736" r:id="rId73"/>
    <p:sldLayoutId id="2147483662" r:id="rId74"/>
    <p:sldLayoutId id="2147483724" r:id="rId75"/>
    <p:sldLayoutId id="2147483656" r:id="rId76"/>
    <p:sldLayoutId id="2147483731" r:id="rId77"/>
    <p:sldLayoutId id="2147483732" r:id="rId78"/>
    <p:sldLayoutId id="2147483725" r:id="rId79"/>
    <p:sldLayoutId id="2147483726" r:id="rId80"/>
    <p:sldLayoutId id="2147483737" r:id="rId81"/>
    <p:sldLayoutId id="2147483738" r:id="rId82"/>
    <p:sldLayoutId id="2147483657" r:id="rId8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Helvetica Light" panose="020B04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933">
          <p15:clr>
            <a:srgbClr val="F26B43"/>
          </p15:clr>
        </p15:guide>
        <p15:guide id="5" pos="778">
          <p15:clr>
            <a:srgbClr val="F26B43"/>
          </p15:clr>
        </p15:guide>
        <p15:guide id="14" pos="393">
          <p15:clr>
            <a:srgbClr val="F26B43"/>
          </p15:clr>
        </p15:guide>
        <p15:guide id="15" pos="4226">
          <p15:clr>
            <a:srgbClr val="F26B43"/>
          </p15:clr>
        </p15:guide>
        <p15:guide id="17" orient="horz" pos="391">
          <p15:clr>
            <a:srgbClr val="F26B43"/>
          </p15:clr>
        </p15:guide>
        <p15:guide id="18" orient="horz" pos="777">
          <p15:clr>
            <a:srgbClr val="F26B43"/>
          </p15:clr>
        </p15:guide>
        <p15:guide id="19" orient="horz" pos="1162">
          <p15:clr>
            <a:srgbClr val="F26B43"/>
          </p15:clr>
        </p15:guide>
        <p15:guide id="20" orient="horz" pos="1548">
          <p15:clr>
            <a:srgbClr val="F26B43"/>
          </p15:clr>
        </p15:guide>
        <p15:guide id="22" orient="horz" pos="2772">
          <p15:clr>
            <a:srgbClr val="F26B43"/>
          </p15:clr>
        </p15:guide>
        <p15:guide id="23" orient="horz" pos="3543">
          <p15:clr>
            <a:srgbClr val="F26B43"/>
          </p15:clr>
        </p15:guide>
        <p15:guide id="24" orient="horz" pos="2160">
          <p15:clr>
            <a:srgbClr val="F26B43"/>
          </p15:clr>
        </p15:guide>
        <p15:guide id="25" orient="horz" pos="3158">
          <p15:clr>
            <a:srgbClr val="F26B43"/>
          </p15:clr>
        </p15:guide>
        <p15:guide id="26" orient="horz" pos="2387">
          <p15:clr>
            <a:srgbClr val="F26B43"/>
          </p15:clr>
        </p15:guide>
        <p15:guide id="27" pos="3840">
          <p15:clr>
            <a:srgbClr val="F26B43"/>
          </p15:clr>
        </p15:guide>
        <p15:guide id="29" pos="4611">
          <p15:clr>
            <a:srgbClr val="F26B43"/>
          </p15:clr>
        </p15:guide>
        <p15:guide id="32" pos="69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3A644263-1E44-E747-91D3-8F419E982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pl-PL" sz="4800" b="0" dirty="0" smtClean="0"/>
              <a:t/>
            </a:r>
            <a:br>
              <a:rPr lang="pl-PL" sz="4800" b="0" dirty="0" smtClean="0"/>
            </a:br>
            <a:endParaRPr lang="pl-PL" sz="4800" b="0" dirty="0" smtClean="0"/>
          </a:p>
          <a:p>
            <a:pPr algn="ctr"/>
            <a:r>
              <a:rPr lang="pl-PL" sz="4800" dirty="0" smtClean="0"/>
              <a:t>PRZEPISY </a:t>
            </a:r>
            <a:r>
              <a:rPr lang="pl-PL" sz="4800" dirty="0" smtClean="0"/>
              <a:t>IIHF 2025/26 </a:t>
            </a:r>
          </a:p>
          <a:p>
            <a:pPr algn="ctr"/>
            <a:r>
              <a:rPr lang="pl-PL" sz="3600" b="0" dirty="0" smtClean="0"/>
              <a:t>Zatwierdzone zmiany, Kongres Doroczny w Sztokholmie, </a:t>
            </a:r>
            <a:r>
              <a:rPr lang="pl-PL" sz="3600" b="0" dirty="0" smtClean="0"/>
              <a:t>23.05.2025</a:t>
            </a:r>
          </a:p>
          <a:p>
            <a:pPr algn="ctr"/>
            <a:endParaRPr lang="pl-PL" sz="3600" b="0" dirty="0" smtClean="0"/>
          </a:p>
          <a:p>
            <a:pPr algn="ctr"/>
            <a:endParaRPr lang="pl-PL" sz="3600" b="0" dirty="0" smtClean="0"/>
          </a:p>
          <a:p>
            <a:pPr algn="ctr"/>
            <a:endParaRPr lang="pl-PL" sz="3600" b="0" dirty="0" smtClean="0"/>
          </a:p>
          <a:p>
            <a:pPr algn="ctr"/>
            <a:r>
              <a:rPr lang="pl-PL" sz="2800" dirty="0" smtClean="0"/>
              <a:t>Tłumaczenie – Michał Baca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4397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156754"/>
            <a:ext cx="10333038" cy="6479177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PRZEPIS 32 SĘDZIOWIE LINIOWI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Propozycja:</a:t>
            </a:r>
          </a:p>
          <a:p>
            <a:pPr algn="just">
              <a:buNone/>
            </a:pPr>
            <a:r>
              <a:rPr lang="pl-PL" sz="2400" dirty="0" smtClean="0"/>
              <a:t>Sędziowie liniowi powinni mieć możliwość przerwania gry, gdy bramkarz</a:t>
            </a:r>
          </a:p>
          <a:p>
            <a:pPr algn="just">
              <a:buNone/>
            </a:pPr>
            <a:r>
              <a:rPr lang="pl-PL" sz="2400" dirty="0" smtClean="0"/>
              <a:t>zagra krążek za linią bramkową, poza wyznaczonym obszarem.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Powód wniosku: </a:t>
            </a:r>
          </a:p>
          <a:p>
            <a:pPr algn="just">
              <a:buNone/>
            </a:pPr>
            <a:r>
              <a:rPr lang="pl-PL" sz="2400" dirty="0" smtClean="0"/>
              <a:t>W takich sytuacjach sędzia, zwłaszcza w systemie trójkowym, może</a:t>
            </a:r>
          </a:p>
          <a:p>
            <a:pPr algn="just">
              <a:buNone/>
            </a:pPr>
            <a:r>
              <a:rPr lang="pl-PL" sz="2400" dirty="0" smtClean="0"/>
              <a:t>mieć trudności z określeniem, po której stronie linii został zagrany krążek.</a:t>
            </a:r>
          </a:p>
          <a:p>
            <a:pPr algn="just">
              <a:buNone/>
            </a:pPr>
            <a:r>
              <a:rPr lang="pl-PL" sz="2400" dirty="0" smtClean="0"/>
              <a:t>Ponieważ sytuacja ta jest mniej lub bardziej jednoznaczna, rozsądne jest,</a:t>
            </a:r>
          </a:p>
          <a:p>
            <a:pPr algn="just">
              <a:buNone/>
            </a:pPr>
            <a:r>
              <a:rPr lang="pl-PL" sz="2400" dirty="0" smtClean="0"/>
              <a:t>aby sędziowie liniowi mogli przerwać grę. 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Dotyczy paragrafu: </a:t>
            </a:r>
          </a:p>
          <a:p>
            <a:pPr algn="just">
              <a:buNone/>
            </a:pPr>
            <a:r>
              <a:rPr lang="pl-PL" sz="2400" dirty="0" smtClean="0"/>
              <a:t>32.4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>                               Propozycja została złożona przez Szwedzki Związek Hokeja na Lodzie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7" y="1"/>
            <a:ext cx="10936741" cy="7080068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PRZEPIS 74 NADMIERNA LICZBA GRACZY NA LODZIE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Propozycja:</a:t>
            </a:r>
          </a:p>
          <a:p>
            <a:pPr algn="just">
              <a:buNone/>
            </a:pPr>
            <a:r>
              <a:rPr lang="pl-PL" sz="2400" dirty="0" smtClean="0"/>
              <a:t>Jeżeli drużyna zdejmie bramkarza w dogrywce, aby zastąpić go dodatkowym</a:t>
            </a:r>
          </a:p>
          <a:p>
            <a:pPr algn="just">
              <a:buNone/>
            </a:pPr>
            <a:r>
              <a:rPr lang="pl-PL" sz="2400" dirty="0" smtClean="0"/>
              <a:t>napastnikiem, należy zezwolić bramkarzowi na zmianę w trakcie gry.</a:t>
            </a:r>
            <a:endParaRPr lang="pl-PL" sz="2400" b="1" dirty="0" smtClean="0"/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Powód wniosku: </a:t>
            </a:r>
          </a:p>
          <a:p>
            <a:pPr algn="just">
              <a:buNone/>
            </a:pPr>
            <a:r>
              <a:rPr lang="pl-PL" sz="2400" dirty="0" smtClean="0"/>
              <a:t>Nawet jeżeli będzie to zdarzać się rzadko, nie ma powodu, aby w dogrywce</a:t>
            </a:r>
          </a:p>
          <a:p>
            <a:pPr algn="just">
              <a:buNone/>
            </a:pPr>
            <a:r>
              <a:rPr lang="pl-PL" sz="2400" dirty="0" smtClean="0"/>
              <a:t>obowiązywał inny przepis niż w regulaminowym czasie gry.</a:t>
            </a:r>
            <a:endParaRPr lang="pl-PL" sz="2400" b="1" dirty="0" smtClean="0"/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Dotyczy paragrafu: </a:t>
            </a:r>
          </a:p>
          <a:p>
            <a:pPr algn="just">
              <a:buNone/>
            </a:pPr>
            <a:r>
              <a:rPr lang="pl-PL" sz="2400" dirty="0" smtClean="0"/>
              <a:t>74.5            </a:t>
            </a:r>
          </a:p>
          <a:p>
            <a:pPr algn="just">
              <a:buNone/>
            </a:pPr>
            <a:r>
              <a:rPr lang="pl-PL" sz="2400" dirty="0" smtClean="0"/>
              <a:t>                 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                     </a:t>
            </a:r>
            <a:r>
              <a:rPr lang="pl-PL" dirty="0" smtClean="0"/>
              <a:t>Propozycja została złożona przez Rosyjski Związek Hokeja na Lodzie</a:t>
            </a:r>
            <a:endParaRPr lang="pl-PL" b="1" dirty="0" smtClean="0"/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0"/>
            <a:ext cx="10333038" cy="6858000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PRZEPIS 2 BRAMKI I SIATKI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Propozycja: </a:t>
            </a:r>
          </a:p>
          <a:p>
            <a:pPr algn="just">
              <a:buNone/>
            </a:pPr>
            <a:r>
              <a:rPr lang="pl-PL" sz="2400" dirty="0" smtClean="0"/>
              <a:t>Materiał wyścielający wnętrze bramki powinien być przezroczysty w części</a:t>
            </a:r>
          </a:p>
          <a:p>
            <a:pPr algn="just">
              <a:buNone/>
            </a:pPr>
            <a:r>
              <a:rPr lang="pl-PL" sz="2400" dirty="0" smtClean="0"/>
              <a:t>najbliższej słupka bramki. Wymóg ten będzie stopniowo wprowadzany </a:t>
            </a:r>
          </a:p>
          <a:p>
            <a:pPr algn="just">
              <a:buNone/>
            </a:pPr>
            <a:r>
              <a:rPr lang="pl-PL" sz="2400" dirty="0" smtClean="0"/>
              <a:t>w Kodeksach Zawodów IIHF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Powód wniosku: </a:t>
            </a:r>
          </a:p>
          <a:p>
            <a:pPr algn="just">
              <a:buNone/>
            </a:pPr>
            <a:r>
              <a:rPr lang="pl-PL" sz="2400" dirty="0" smtClean="0"/>
              <a:t>Przezroczysta osłona w środku bramki ułatwi sędziom i widzom (zarówno</a:t>
            </a:r>
          </a:p>
          <a:p>
            <a:pPr algn="just">
              <a:buNone/>
            </a:pPr>
            <a:r>
              <a:rPr lang="pl-PL" sz="2400" dirty="0" smtClean="0"/>
              <a:t>na hali, jak i przed telewizorem) sprawdzenie, czy krążek przekroczył linię</a:t>
            </a:r>
          </a:p>
          <a:p>
            <a:pPr algn="just">
              <a:buNone/>
            </a:pPr>
            <a:r>
              <a:rPr lang="pl-PL" sz="2400" dirty="0" smtClean="0"/>
              <a:t>bramkową, czy nie.</a:t>
            </a:r>
            <a:endParaRPr lang="pl-PL" sz="2400" b="1" dirty="0" smtClean="0"/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Dotyczy paragrafu: </a:t>
            </a:r>
          </a:p>
          <a:p>
            <a:pPr algn="just">
              <a:buNone/>
            </a:pPr>
            <a:r>
              <a:rPr lang="pl-PL" sz="2400" dirty="0" smtClean="0"/>
              <a:t>2.2          </a:t>
            </a:r>
          </a:p>
          <a:p>
            <a:pPr algn="just">
              <a:buNone/>
            </a:pPr>
            <a:r>
              <a:rPr lang="pl-PL" sz="2400" dirty="0" smtClean="0"/>
              <a:t>                 </a:t>
            </a:r>
            <a:r>
              <a:rPr lang="pl-PL" dirty="0" smtClean="0"/>
              <a:t>Propozycja została złożona przez Menedżera ds. Rozwoju Sportu IIHF w Azji </a:t>
            </a:r>
          </a:p>
          <a:p>
            <a:pPr algn="just">
              <a:buNone/>
            </a:pP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Sugestie do dalszego zbadania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sz="2800" dirty="0" smtClean="0"/>
          </a:p>
          <a:p>
            <a:r>
              <a:rPr lang="pl-PL" sz="2800" dirty="0" smtClean="0"/>
              <a:t>Poniższe </a:t>
            </a:r>
            <a:r>
              <a:rPr lang="pl-PL" sz="2800" dirty="0"/>
              <a:t>sugestie zostaną poddane dalszej analizie </a:t>
            </a:r>
            <a:r>
              <a:rPr lang="pl-PL" sz="2800" dirty="0" smtClean="0"/>
              <a:t>przez</a:t>
            </a:r>
          </a:p>
          <a:p>
            <a:r>
              <a:rPr lang="pl-PL" sz="2800" dirty="0" smtClean="0"/>
              <a:t>odpowiednie </a:t>
            </a:r>
            <a:r>
              <a:rPr lang="pl-PL" sz="2800" dirty="0"/>
              <a:t>komisje IIHF pod kątem </a:t>
            </a:r>
            <a:r>
              <a:rPr lang="pl-PL" sz="2800" dirty="0" smtClean="0"/>
              <a:t>ewentualnego</a:t>
            </a:r>
          </a:p>
          <a:p>
            <a:r>
              <a:rPr lang="pl-PL" sz="2800" dirty="0" smtClean="0"/>
              <a:t>wdrożenia </a:t>
            </a:r>
            <a:r>
              <a:rPr lang="pl-PL" sz="2800" dirty="0"/>
              <a:t>w </a:t>
            </a:r>
            <a:r>
              <a:rPr lang="pl-PL" sz="2800" dirty="0" smtClean="0"/>
              <a:t>przyszłości.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248194"/>
            <a:ext cx="10333038" cy="6387737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Sugestie dotyczące dalszych badań</a:t>
            </a:r>
          </a:p>
          <a:p>
            <a:pPr algn="just">
              <a:buNone/>
            </a:pPr>
            <a:r>
              <a:rPr lang="pl-PL" sz="2400" b="1" dirty="0" smtClean="0"/>
              <a:t> </a:t>
            </a:r>
          </a:p>
          <a:p>
            <a:pPr algn="just">
              <a:buNone/>
            </a:pPr>
            <a:r>
              <a:rPr lang="pl-PL" sz="2400" dirty="0" smtClean="0"/>
              <a:t>• 2023-26 Wymagania dotyczące kołków bramkowych (Komisja ds. Obiektów) </a:t>
            </a:r>
          </a:p>
          <a:p>
            <a:pPr algn="just">
              <a:buNone/>
            </a:pPr>
            <a:r>
              <a:rPr lang="pl-PL" sz="2400" dirty="0" smtClean="0"/>
              <a:t>•  2024-14 Konieczna jest gruntowna przebudowa Sekcji 3, Załącznika III </a:t>
            </a:r>
            <a:br>
              <a:rPr lang="pl-PL" sz="2400" dirty="0" smtClean="0"/>
            </a:br>
            <a:r>
              <a:rPr lang="pl-PL" sz="2400" dirty="0" smtClean="0"/>
              <a:t>i innych odpowiednich publikacji (Komisja ds. Zawodników) </a:t>
            </a:r>
          </a:p>
          <a:p>
            <a:pPr algn="just">
              <a:buNone/>
            </a:pPr>
            <a:r>
              <a:rPr lang="pl-PL" sz="2400" dirty="0" smtClean="0"/>
              <a:t>• 2024-22 Wdrożenie zasady „bez powrotu” w dogrywce 3-3 (Komisja Trenerska) </a:t>
            </a:r>
          </a:p>
          <a:p>
            <a:pPr algn="just">
              <a:buNone/>
            </a:pPr>
            <a:r>
              <a:rPr lang="pl-PL" sz="2400" dirty="0" smtClean="0"/>
              <a:t>• 2024-28 Kara mniejsza nie zostanie anulowana po golu w grze </a:t>
            </a:r>
            <a:br>
              <a:rPr lang="pl-PL" sz="2400" dirty="0" smtClean="0"/>
            </a:br>
            <a:r>
              <a:rPr lang="pl-PL" sz="2400" dirty="0" smtClean="0"/>
              <a:t>w przewadze. CHL przekaże dane z trwających testów. </a:t>
            </a:r>
          </a:p>
          <a:p>
            <a:pPr algn="just">
              <a:buNone/>
            </a:pPr>
            <a:r>
              <a:rPr lang="pl-PL" sz="2400" dirty="0" smtClean="0"/>
              <a:t>• 2024-29 Kara mniejsza zostanie anulowana po golu w osłabieniu. CHL przekaże dane z trwających testów. </a:t>
            </a:r>
          </a:p>
          <a:p>
            <a:pPr algn="just">
              <a:buNone/>
            </a:pPr>
            <a:r>
              <a:rPr lang="pl-PL" sz="2400" dirty="0" smtClean="0"/>
              <a:t>• 2025-12 Rozgrzewka dla bramkarza rezerwowego po obowiązkowym badaniu lekarskim (Komisja Medyczna)</a:t>
            </a: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752475"/>
            <a:ext cx="88963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0"/>
            <a:ext cx="893445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4733925"/>
            <a:ext cx="7019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err="1" smtClean="0"/>
              <a:t>Situation</a:t>
            </a:r>
            <a:r>
              <a:rPr lang="pl-PL" dirty="0" smtClean="0"/>
              <a:t> </a:t>
            </a:r>
            <a:r>
              <a:rPr lang="pl-PL" dirty="0" err="1" smtClean="0"/>
              <a:t>handbook</a:t>
            </a:r>
            <a:r>
              <a:rPr lang="pl-PL" dirty="0" smtClean="0"/>
              <a:t> 2025-</a:t>
            </a:r>
          </a:p>
          <a:p>
            <a:r>
              <a:rPr lang="pl-PL" dirty="0" smtClean="0"/>
              <a:t>2026</a:t>
            </a:r>
          </a:p>
          <a:p>
            <a:endParaRPr lang="pl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pl-PL" sz="2400" dirty="0" smtClean="0"/>
              <a:t>•</a:t>
            </a:r>
            <a:r>
              <a:rPr lang="pl-PL" sz="2400" b="1" dirty="0" smtClean="0"/>
              <a:t> </a:t>
            </a:r>
            <a:r>
              <a:rPr lang="pl-PL" sz="2400" dirty="0"/>
              <a:t>Aktualizacja w toku </a:t>
            </a:r>
            <a:endParaRPr lang="pl-PL" sz="2400" dirty="0" smtClean="0"/>
          </a:p>
          <a:p>
            <a:pPr algn="just"/>
            <a:r>
              <a:rPr lang="pl-PL" sz="2400" dirty="0"/>
              <a:t>	</a:t>
            </a:r>
            <a:r>
              <a:rPr lang="pl-PL" sz="2400" dirty="0" smtClean="0"/>
              <a:t>• </a:t>
            </a:r>
            <a:r>
              <a:rPr lang="pl-PL" sz="2400" dirty="0"/>
              <a:t>Korekty/zmiany wynikające ze zmian w regulaminie </a:t>
            </a:r>
            <a:endParaRPr lang="pl-PL" sz="2400" dirty="0" smtClean="0"/>
          </a:p>
          <a:p>
            <a:pPr algn="just"/>
            <a:r>
              <a:rPr lang="pl-PL" sz="2400" dirty="0" smtClean="0"/>
              <a:t>	• </a:t>
            </a:r>
            <a:r>
              <a:rPr lang="pl-PL" sz="2400" dirty="0"/>
              <a:t>Aktualności z NHL </a:t>
            </a:r>
            <a:endParaRPr lang="pl-PL" sz="2400" dirty="0" smtClean="0"/>
          </a:p>
          <a:p>
            <a:pPr algn="just"/>
            <a:r>
              <a:rPr lang="pl-PL" sz="2400" dirty="0" smtClean="0"/>
              <a:t>	• </a:t>
            </a:r>
            <a:r>
              <a:rPr lang="pl-PL" sz="2400" dirty="0"/>
              <a:t>Ogólne wyjaśnienia. </a:t>
            </a:r>
            <a:endParaRPr lang="pl-PL" sz="2400" dirty="0" smtClean="0"/>
          </a:p>
          <a:p>
            <a:pPr algn="just"/>
            <a:r>
              <a:rPr lang="pl-PL" sz="2400" dirty="0" smtClean="0"/>
              <a:t>• </a:t>
            </a:r>
            <a:r>
              <a:rPr lang="pl-PL" sz="2400" dirty="0"/>
              <a:t>Wyślemy zbiór dokumentów, gdy tylko będą gotowe.</a:t>
            </a: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93D1CF-6392-4AD2-8B44-4C8A034BFD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35074" y="1844675"/>
            <a:ext cx="8892337" cy="3168650"/>
          </a:xfrm>
        </p:spPr>
        <p:txBody>
          <a:bodyPr/>
          <a:lstStyle/>
          <a:p>
            <a:pPr algn="ctr"/>
            <a:r>
              <a:rPr lang="pl-PL" dirty="0"/>
              <a:t>Serdecznie dziękujemy za poświęcenie czasu na obejrzenie tej prezentacji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just">
              <a:buNone/>
            </a:pPr>
            <a:r>
              <a:rPr lang="pl-PL" sz="2800" b="1" dirty="0" smtClean="0"/>
              <a:t>Ujednolicone Przepisy IIHF  - proces zmian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Wszystkie krajowe związki członkowskie otrzymały możliwość zgłaszania propozycji zmian aby ujednolicić Przepisy IIHF. Łącznie zgłoszono </a:t>
            </a:r>
            <a:br>
              <a:rPr lang="pl-PL" sz="2400" dirty="0" smtClean="0"/>
            </a:br>
            <a:r>
              <a:rPr lang="pl-PL" sz="2400" dirty="0" smtClean="0"/>
              <a:t>4 nowe propozycje. Zostały one rozpatrzone wraz z innymi propozycjami, które były badane w poprzednich latach. Rozpatrzono również wszystkie zmiany w Regulaminie NHL 2024/2025. 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Wszystkie propozycje zostały przeanalizowane przez grupę roboczą pod przewodnictwem Dyrektora Sportowego. Odpowiednie komitety IIHF konsultowały się podczas procesu przeglądu.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Aby wniosek został wdrożony, potrzeba zmiany musi być dobrze opisana </a:t>
            </a:r>
            <a:br>
              <a:rPr lang="pl-PL" sz="2400" dirty="0" smtClean="0"/>
            </a:br>
            <a:r>
              <a:rPr lang="pl-PL" sz="2400" dirty="0" smtClean="0"/>
              <a:t>i, w stosownych przypadkach, poparta danymi wskazującymi, że wniosek doprowadzi do poprawy.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just">
              <a:buNone/>
            </a:pPr>
            <a:r>
              <a:rPr lang="pl-PL" sz="3200" b="1" dirty="0" smtClean="0"/>
              <a:t>Ujednolicone Przepisy IIHF  - proces zmian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Status propozycji</a:t>
            </a:r>
          </a:p>
          <a:p>
            <a:pPr algn="just">
              <a:buNone/>
            </a:pPr>
            <a:endParaRPr lang="pl-PL" sz="2400" b="1" dirty="0" smtClean="0"/>
          </a:p>
          <a:p>
            <a:r>
              <a:rPr lang="pl-PL" sz="2400" dirty="0" smtClean="0"/>
              <a:t> 6 propozycji zostało przyjętych przez Kongres do wdrożenia. </a:t>
            </a:r>
          </a:p>
          <a:p>
            <a:r>
              <a:rPr lang="pl-PL" sz="2400" dirty="0" smtClean="0"/>
              <a:t> 6 propozycji jest w trakcie dalszych analiz. </a:t>
            </a:r>
          </a:p>
          <a:p>
            <a:r>
              <a:rPr lang="pl-PL" sz="2400" dirty="0" smtClean="0"/>
              <a:t> 9 propozycji jest wstrzymanych do czasu uzyskania dodatkowych   </a:t>
            </a:r>
          </a:p>
          <a:p>
            <a:pPr>
              <a:buNone/>
            </a:pPr>
            <a:r>
              <a:rPr lang="pl-PL" sz="2400" dirty="0" smtClean="0"/>
              <a:t>        informacji lub danych od zgłaszającej organizacji. </a:t>
            </a:r>
          </a:p>
          <a:p>
            <a:r>
              <a:rPr lang="pl-PL" sz="2400" dirty="0" smtClean="0"/>
              <a:t> 6 propozycji zostało odrzuconych. </a:t>
            </a:r>
          </a:p>
          <a:p>
            <a:pPr algn="just">
              <a:buNone/>
            </a:pPr>
            <a:endParaRPr lang="pl-PL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Implementacja 2025/2026</a:t>
            </a:r>
            <a:endParaRPr lang="pl-P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93D1CF-6392-4AD2-8B44-4C8A034BF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75" y="3789363"/>
            <a:ext cx="10998926" cy="2898819"/>
          </a:xfrm>
        </p:spPr>
        <p:txBody>
          <a:bodyPr/>
          <a:lstStyle/>
          <a:p>
            <a:r>
              <a:rPr lang="pl-PL" sz="2400" dirty="0"/>
              <a:t>2025/2026 Poniższe propozycje zostały złożone </a:t>
            </a:r>
            <a:r>
              <a:rPr lang="pl-PL" sz="2400" dirty="0" smtClean="0"/>
              <a:t>i </a:t>
            </a:r>
            <a:r>
              <a:rPr lang="pl-PL" sz="2400" dirty="0"/>
              <a:t>zaakceptowane </a:t>
            </a:r>
            <a:r>
              <a:rPr lang="pl-PL" sz="2400" dirty="0" smtClean="0"/>
              <a:t>przez</a:t>
            </a:r>
          </a:p>
          <a:p>
            <a:r>
              <a:rPr lang="pl-PL" sz="2400" dirty="0" smtClean="0"/>
              <a:t>Kongres</a:t>
            </a:r>
            <a:r>
              <a:rPr lang="pl-PL" sz="2400" dirty="0"/>
              <a:t> </a:t>
            </a:r>
            <a:r>
              <a:rPr lang="pl-PL" sz="2400" dirty="0" smtClean="0"/>
              <a:t>IIHF </a:t>
            </a:r>
            <a:r>
              <a:rPr lang="pl-PL" sz="2400" dirty="0"/>
              <a:t>w celu wdrożenia </a:t>
            </a:r>
            <a:r>
              <a:rPr lang="pl-PL" sz="2400" dirty="0" smtClean="0"/>
              <a:t>do </a:t>
            </a:r>
            <a:r>
              <a:rPr lang="pl-PL" sz="2400" b="1" dirty="0" smtClean="0"/>
              <a:t>Ujednoliconych Przepisów </a:t>
            </a:r>
            <a:r>
              <a:rPr lang="pl-PL" sz="2400" b="1" dirty="0"/>
              <a:t>IIHF </a:t>
            </a:r>
            <a:r>
              <a:rPr lang="pl-PL" sz="2400" dirty="0" smtClean="0"/>
              <a:t>na lata</a:t>
            </a:r>
          </a:p>
          <a:p>
            <a:r>
              <a:rPr lang="pl-PL" sz="2400" dirty="0" smtClean="0"/>
              <a:t>2025/2026</a:t>
            </a:r>
            <a:r>
              <a:rPr lang="pl-PL" sz="2400" dirty="0"/>
              <a:t>. </a:t>
            </a:r>
            <a:endParaRPr lang="pl-PL" sz="2400" dirty="0" smtClean="0"/>
          </a:p>
          <a:p>
            <a:r>
              <a:rPr lang="pl-PL" sz="2400" dirty="0" smtClean="0"/>
              <a:t>Drobne </a:t>
            </a:r>
            <a:r>
              <a:rPr lang="pl-PL" sz="2400" dirty="0"/>
              <a:t>zmiany </a:t>
            </a:r>
            <a:r>
              <a:rPr lang="pl-PL" sz="2400" dirty="0" smtClean="0"/>
              <a:t>wydawnicze, </a:t>
            </a:r>
            <a:r>
              <a:rPr lang="pl-PL" sz="2400" dirty="0"/>
              <a:t>takie jak wyjaśnienia, </a:t>
            </a:r>
            <a:r>
              <a:rPr lang="pl-PL" sz="2400" dirty="0" smtClean="0"/>
              <a:t>korekty literówek</a:t>
            </a:r>
            <a:r>
              <a:rPr lang="pl-PL" sz="2400" dirty="0"/>
              <a:t>, błędy </a:t>
            </a:r>
            <a:endParaRPr lang="pl-PL" sz="2400" dirty="0" smtClean="0"/>
          </a:p>
          <a:p>
            <a:r>
              <a:rPr lang="pl-PL" sz="2400" dirty="0" smtClean="0"/>
              <a:t>w akapitach </a:t>
            </a:r>
            <a:r>
              <a:rPr lang="pl-PL" sz="2400" dirty="0"/>
              <a:t>i niespójności między akapitami, nie </a:t>
            </a:r>
            <a:r>
              <a:rPr lang="pl-PL" sz="2400" dirty="0" smtClean="0"/>
              <a:t>zostały uwzględnione </a:t>
            </a:r>
          </a:p>
          <a:p>
            <a:r>
              <a:rPr lang="pl-PL" sz="2400" dirty="0" smtClean="0"/>
              <a:t>w niniejszej </a:t>
            </a:r>
            <a:r>
              <a:rPr lang="pl-PL" sz="2400" dirty="0"/>
              <a:t>prezentacji.</a:t>
            </a:r>
            <a:endParaRPr lang="en-US" sz="2400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404949"/>
            <a:ext cx="10333038" cy="6230982"/>
          </a:xfrm>
        </p:spPr>
        <p:txBody>
          <a:bodyPr/>
          <a:lstStyle/>
          <a:p>
            <a:pPr algn="just">
              <a:buNone/>
            </a:pPr>
            <a:r>
              <a:rPr lang="pl-PL" sz="3200" b="1" dirty="0" smtClean="0"/>
              <a:t>PRZEPIS 38 WERYFIKACJA NA ŻĄDANIE TRENERA</a:t>
            </a:r>
          </a:p>
          <a:p>
            <a:pPr algn="just">
              <a:buNone/>
            </a:pPr>
            <a:endParaRPr lang="pl-PL" sz="3200" b="1" dirty="0" smtClean="0"/>
          </a:p>
          <a:p>
            <a:pPr algn="just">
              <a:buNone/>
            </a:pPr>
            <a:r>
              <a:rPr lang="pl-PL" b="1" dirty="0" smtClean="0"/>
              <a:t>Zmiana w Przepisach NHL: </a:t>
            </a:r>
          </a:p>
          <a:p>
            <a:pPr algn="just">
              <a:buNone/>
            </a:pPr>
            <a:r>
              <a:rPr lang="pl-PL" dirty="0" smtClean="0"/>
              <a:t>Kara mniejsza za opóźnianie gry – wybicie krążka poza lodowisko może zostać zweryfikowane przez drużynę broniącą.</a:t>
            </a:r>
          </a:p>
          <a:p>
            <a:pPr algn="just">
              <a:buNone/>
            </a:pPr>
            <a:endParaRPr lang="pl-PL" b="1" dirty="0" smtClean="0"/>
          </a:p>
          <a:p>
            <a:pPr algn="just">
              <a:buNone/>
            </a:pPr>
            <a:r>
              <a:rPr lang="pl-PL" b="1" dirty="0" smtClean="0"/>
              <a:t>Zamierzone brzmienie przepisu: </a:t>
            </a:r>
          </a:p>
          <a:p>
            <a:pPr algn="just">
              <a:buNone/>
            </a:pPr>
            <a:r>
              <a:rPr lang="pl-PL" dirty="0" smtClean="0"/>
              <a:t>Gdy kara mniejsza za opóźnianie gry została nałożona zgodnie z Przepisem 63.2 (III) za wystrzelenie lub wybicie krążka poza lodowisko ze strefy obronnej. Dotyczy to tylko kar za opóźnianie gry, gdy zostanie stwierdzone, że wystrzelony/wybity krążek odbił się następnie od zawodnika, kija, pleksy, bandy itp., a nie była to decyzja sędziego. Nie można zastosować weryfikacji w przypadku braku decyzji sędziowskiej, innymi słowy, nie rozpatrywane jest żadne zakwestionowanie, gdy sędziowie na lodzie uznają, że nie było to naruszenie Przepisu 63.2 (III). Weryfikacja może być wykorzystana wyłącznie </a:t>
            </a:r>
            <a:br>
              <a:rPr lang="pl-PL" dirty="0" smtClean="0"/>
            </a:br>
            <a:r>
              <a:rPr lang="pl-PL" dirty="0" smtClean="0"/>
              <a:t>w celu unieważnienia kary, a nie w celu jej nałożenia. </a:t>
            </a:r>
          </a:p>
          <a:p>
            <a:pPr algn="just">
              <a:buNone/>
            </a:pPr>
            <a:r>
              <a:rPr lang="pl-PL" b="1" dirty="0" smtClean="0"/>
              <a:t>Zmiany dotyczą następujących paragrafów: </a:t>
            </a:r>
          </a:p>
          <a:p>
            <a:pPr algn="just">
              <a:buNone/>
            </a:pPr>
            <a:r>
              <a:rPr lang="pl-PL" dirty="0" smtClean="0"/>
              <a:t>38.1, 38.2, 38.3, 38.11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326571"/>
            <a:ext cx="10333038" cy="6309360"/>
          </a:xfrm>
        </p:spPr>
        <p:txBody>
          <a:bodyPr/>
          <a:lstStyle/>
          <a:p>
            <a:pPr algn="just">
              <a:buNone/>
            </a:pPr>
            <a:r>
              <a:rPr lang="pl-PL" sz="3200" b="1" dirty="0" smtClean="0"/>
              <a:t>PRZEPIS 75 NIESPORTOWE ZACHOWANIE</a:t>
            </a:r>
          </a:p>
          <a:p>
            <a:pPr algn="just">
              <a:buNone/>
            </a:pPr>
            <a:endParaRPr lang="pl-PL" sz="3200" b="1" dirty="0" smtClean="0"/>
          </a:p>
          <a:p>
            <a:pPr algn="just">
              <a:buNone/>
            </a:pPr>
            <a:r>
              <a:rPr lang="pl-PL" b="1" dirty="0" smtClean="0"/>
              <a:t>Zmiana w Przepisach NHL: </a:t>
            </a:r>
          </a:p>
          <a:p>
            <a:pPr algn="just">
              <a:buNone/>
            </a:pPr>
            <a:r>
              <a:rPr lang="pl-PL" dirty="0" smtClean="0"/>
              <a:t>Zawodnik, który podczas gry usiądzie na bandzie, a jego łyżwa (łyżwy) będzie wystawiona na lodowisko, zostanie ukarany karą mniejszą.</a:t>
            </a:r>
            <a:endParaRPr lang="pl-PL" b="1" dirty="0" smtClean="0"/>
          </a:p>
          <a:p>
            <a:pPr algn="just">
              <a:buNone/>
            </a:pPr>
            <a:r>
              <a:rPr lang="pl-PL" b="1" dirty="0" smtClean="0"/>
              <a:t>Zamierzone brzmienie przepisu: </a:t>
            </a:r>
          </a:p>
          <a:p>
            <a:pPr algn="just">
              <a:buNone/>
            </a:pPr>
            <a:r>
              <a:rPr lang="pl-PL" dirty="0" smtClean="0"/>
              <a:t>Zgodnie z niniejszym przepisem, za następujące wykroczenia nakładana jest kara mniejsza za „Niesportowe Zachowanie”  </a:t>
            </a:r>
          </a:p>
          <a:p>
            <a:pPr algn="just">
              <a:buNone/>
            </a:pPr>
            <a:r>
              <a:rPr lang="pl-PL" dirty="0" smtClean="0"/>
              <a:t>(IV) Każdy zawodnik, który siedzi na bandach z łyżwami wystawionymi w stronę lodowiska podczas gry. </a:t>
            </a:r>
          </a:p>
          <a:p>
            <a:pPr algn="just">
              <a:buNone/>
            </a:pPr>
            <a:r>
              <a:rPr lang="pl-PL" dirty="0" smtClean="0"/>
              <a:t>Sędzia udzieli drużynie, która popełniła wykroczenie (trenerowi i zawodnikom) jednego ostrzeżenia dotyczącego zawodników siedzących na bandach (i poinformuje o tym drużynę przeciwną). Po jednym ostrzeżeniu w meczu, drużyna, która spowodowała ostrzeżenie, otrzyma karę mniejszą za kolejne wykroczenia. </a:t>
            </a:r>
          </a:p>
          <a:p>
            <a:pPr algn="just">
              <a:buNone/>
            </a:pPr>
            <a:r>
              <a:rPr lang="pl-PL" b="1" dirty="0" smtClean="0"/>
              <a:t>Zmiany dotyczą następujących paragrafów: </a:t>
            </a:r>
          </a:p>
          <a:p>
            <a:pPr algn="just">
              <a:buNone/>
            </a:pPr>
            <a:r>
              <a:rPr lang="pl-PL" dirty="0" smtClean="0"/>
              <a:t>75.2</a:t>
            </a:r>
          </a:p>
          <a:p>
            <a:pPr algn="just">
              <a:buNone/>
            </a:pPr>
            <a:endParaRPr lang="pl-PL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ctr">
              <a:buNone/>
            </a:pPr>
            <a:endParaRPr lang="pl-PL" sz="2400" b="1" dirty="0" smtClean="0"/>
          </a:p>
          <a:p>
            <a:pPr algn="ctr">
              <a:buNone/>
            </a:pPr>
            <a:endParaRPr lang="pl-PL" sz="24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1023938"/>
            <a:ext cx="865822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ctr">
              <a:buNone/>
            </a:pPr>
            <a:r>
              <a:rPr lang="pl-PL" sz="2400" b="1" dirty="0" smtClean="0"/>
              <a:t>   </a:t>
            </a:r>
          </a:p>
          <a:p>
            <a:pPr algn="ctr">
              <a:buNone/>
            </a:pPr>
            <a:endParaRPr lang="pl-PL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995363"/>
            <a:ext cx="86201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2F684A-AB02-4BDE-BBF5-963F83428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620713"/>
            <a:ext cx="10333038" cy="6015218"/>
          </a:xfrm>
        </p:spPr>
        <p:txBody>
          <a:bodyPr/>
          <a:lstStyle/>
          <a:p>
            <a:pPr algn="just">
              <a:buNone/>
            </a:pPr>
            <a:r>
              <a:rPr lang="pl-PL" sz="2400" b="1" dirty="0" smtClean="0"/>
              <a:t>PRZEPIS 22 KARA ZA NIESPORTOWE ZACHOWANIE</a:t>
            </a:r>
          </a:p>
          <a:p>
            <a:pPr algn="just">
              <a:buNone/>
            </a:pPr>
            <a:r>
              <a:rPr lang="pl-PL" sz="2400" b="1" dirty="0" smtClean="0"/>
              <a:t>PRZEPIS 27 KARY NAKŁADANE NA BRAMKARZA</a:t>
            </a:r>
          </a:p>
          <a:p>
            <a:pPr algn="just">
              <a:buNone/>
            </a:pPr>
            <a:r>
              <a:rPr lang="pl-PL" sz="2400" b="1" dirty="0" smtClean="0"/>
              <a:t>PRZEPIS 35 SĘDZIA KAR</a:t>
            </a:r>
          </a:p>
          <a:p>
            <a:pPr algn="just">
              <a:buNone/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Zmiana w Przepisach NHL: </a:t>
            </a:r>
          </a:p>
          <a:p>
            <a:pPr algn="just">
              <a:buNone/>
            </a:pPr>
            <a:r>
              <a:rPr lang="pl-PL" sz="2400" dirty="0" smtClean="0"/>
              <a:t>Karę nałożoną na bramkarza wykonuje zawodnik, który znajdował się na lodzie w momencie przerwania gry. Wcześniej karę wykonywał zawodnik, który znajdował się na lodzie w momencie popełnienia przewinienia.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b="1" dirty="0" smtClean="0"/>
              <a:t>Zmiany dotyczą następujących paragrafów: </a:t>
            </a:r>
          </a:p>
          <a:p>
            <a:pPr algn="just">
              <a:buNone/>
            </a:pPr>
            <a:r>
              <a:rPr lang="pl-PL" sz="2400" dirty="0" smtClean="0"/>
              <a:t>22.2, 27.1, 27.2, 35.3</a:t>
            </a:r>
          </a:p>
        </p:txBody>
      </p:sp>
    </p:spTree>
    <p:extLst>
      <p:ext uri="{BB962C8B-B14F-4D97-AF65-F5344CB8AC3E}">
        <p14:creationId xmlns:p14="http://schemas.microsoft.com/office/powerpoint/2010/main" xmlns="" val="34357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HF Layouts">
  <a:themeElements>
    <a:clrScheme name="IIHF">
      <a:dk1>
        <a:srgbClr val="03265C"/>
      </a:dk1>
      <a:lt1>
        <a:srgbClr val="FFFFFF"/>
      </a:lt1>
      <a:dk2>
        <a:srgbClr val="404040"/>
      </a:dk2>
      <a:lt2>
        <a:srgbClr val="EDEDE7"/>
      </a:lt2>
      <a:accent1>
        <a:srgbClr val="CD1416"/>
      </a:accent1>
      <a:accent2>
        <a:srgbClr val="3794CF"/>
      </a:accent2>
      <a:accent3>
        <a:srgbClr val="084B95"/>
      </a:accent3>
      <a:accent4>
        <a:srgbClr val="B60A4E"/>
      </a:accent4>
      <a:accent5>
        <a:srgbClr val="EB7120"/>
      </a:accent5>
      <a:accent6>
        <a:srgbClr val="46771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99278</TotalTime>
  <Words>752</Words>
  <Application>Microsoft Office PowerPoint</Application>
  <PresentationFormat>Niestandardowy</PresentationFormat>
  <Paragraphs>127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IIHF Layouts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Titel 01 dolor Headline</dc:title>
  <dc:creator>Moritz Altreuther</dc:creator>
  <cp:lastModifiedBy>Windows User</cp:lastModifiedBy>
  <cp:revision>392</cp:revision>
  <cp:lastPrinted>2021-08-17T08:02:58Z</cp:lastPrinted>
  <dcterms:created xsi:type="dcterms:W3CDTF">2020-07-02T10:02:39Z</dcterms:created>
  <dcterms:modified xsi:type="dcterms:W3CDTF">2025-08-13T20:56:04Z</dcterms:modified>
</cp:coreProperties>
</file>